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vml" ContentType="application/vnd.openxmlformats-officedocument.vmlDrawi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9" r:id="rId3"/>
    <p:sldId id="265" r:id="rId4"/>
    <p:sldId id="267" r:id="rId5"/>
    <p:sldId id="266" r:id="rId6"/>
    <p:sldId id="271" r:id="rId7"/>
    <p:sldId id="258" r:id="rId8"/>
    <p:sldId id="264" r:id="rId9"/>
    <p:sldId id="280" r:id="rId10"/>
    <p:sldId id="281" r:id="rId11"/>
    <p:sldId id="279" r:id="rId12"/>
    <p:sldId id="282" r:id="rId13"/>
    <p:sldId id="260" r:id="rId14"/>
    <p:sldId id="275" r:id="rId15"/>
    <p:sldId id="261" r:id="rId16"/>
    <p:sldId id="263" r:id="rId17"/>
    <p:sldId id="262" r:id="rId18"/>
    <p:sldId id="274" r:id="rId19"/>
    <p:sldId id="272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3"/>
    <p:restoredTop sz="88850"/>
  </p:normalViewPr>
  <p:slideViewPr>
    <p:cSldViewPr snapToGrid="0" snapToObjects="1">
      <p:cViewPr>
        <p:scale>
          <a:sx n="83" d="100"/>
          <a:sy n="83" d="100"/>
        </p:scale>
        <p:origin x="5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899335-81B8-2A4D-842F-3254C666D45E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11CA80-761C-E447-832B-A0FFB29E07DE}">
      <dgm:prSet phldrT="[Text]"/>
      <dgm:spPr/>
      <dgm:t>
        <a:bodyPr/>
        <a:lstStyle/>
        <a:p>
          <a:r>
            <a:rPr lang="en-US" dirty="0" smtClean="0"/>
            <a:t>Process more data</a:t>
          </a:r>
          <a:endParaRPr lang="en-US" dirty="0"/>
        </a:p>
      </dgm:t>
    </dgm:pt>
    <dgm:pt modelId="{93314C44-C8D3-6947-87D4-A0E020D9F6E0}" type="parTrans" cxnId="{D6EB198D-42E3-4544-81C3-8522B578C664}">
      <dgm:prSet/>
      <dgm:spPr/>
      <dgm:t>
        <a:bodyPr/>
        <a:lstStyle/>
        <a:p>
          <a:endParaRPr lang="en-US"/>
        </a:p>
      </dgm:t>
    </dgm:pt>
    <dgm:pt modelId="{A0A14B74-665C-3044-AA12-4A5605414121}" type="sibTrans" cxnId="{D6EB198D-42E3-4544-81C3-8522B578C664}">
      <dgm:prSet/>
      <dgm:spPr/>
      <dgm:t>
        <a:bodyPr/>
        <a:lstStyle/>
        <a:p>
          <a:endParaRPr lang="en-US"/>
        </a:p>
      </dgm:t>
    </dgm:pt>
    <dgm:pt modelId="{65B6D25A-570B-8D43-96FB-D794DBE470D3}">
      <dgm:prSet phldrT="[Text]"/>
      <dgm:spPr/>
      <dgm:t>
        <a:bodyPr/>
        <a:lstStyle/>
        <a:p>
          <a:r>
            <a:rPr lang="en-US" dirty="0" smtClean="0"/>
            <a:t>Refine template</a:t>
          </a:r>
          <a:endParaRPr lang="en-US" dirty="0"/>
        </a:p>
      </dgm:t>
    </dgm:pt>
    <dgm:pt modelId="{662E3E58-6806-2B45-8B6D-DE4F65C4DFD7}" type="parTrans" cxnId="{FAE8A31C-AC29-A948-B7C2-BA44428F29AB}">
      <dgm:prSet/>
      <dgm:spPr/>
      <dgm:t>
        <a:bodyPr/>
        <a:lstStyle/>
        <a:p>
          <a:endParaRPr lang="en-US"/>
        </a:p>
      </dgm:t>
    </dgm:pt>
    <dgm:pt modelId="{6D1393F1-4802-F54B-8125-56387E173A9E}" type="sibTrans" cxnId="{FAE8A31C-AC29-A948-B7C2-BA44428F29AB}">
      <dgm:prSet/>
      <dgm:spPr/>
      <dgm:t>
        <a:bodyPr/>
        <a:lstStyle/>
        <a:p>
          <a:endParaRPr lang="en-US"/>
        </a:p>
      </dgm:t>
    </dgm:pt>
    <dgm:pt modelId="{36AFEB02-71A4-764D-9EF2-A896FCD5BF80}">
      <dgm:prSet phldrT="[Text]"/>
      <dgm:spPr/>
      <dgm:t>
        <a:bodyPr/>
        <a:lstStyle/>
        <a:p>
          <a:r>
            <a:rPr lang="en-US" dirty="0" smtClean="0"/>
            <a:t>Review with safety community</a:t>
          </a:r>
          <a:endParaRPr lang="en-US" dirty="0"/>
        </a:p>
      </dgm:t>
    </dgm:pt>
    <dgm:pt modelId="{9CDCDF1C-9113-DD4D-A0A3-D628761CFC54}" type="parTrans" cxnId="{AFB1A64B-A638-B54C-9328-721ABC3FF7A3}">
      <dgm:prSet/>
      <dgm:spPr/>
      <dgm:t>
        <a:bodyPr/>
        <a:lstStyle/>
        <a:p>
          <a:endParaRPr lang="en-US"/>
        </a:p>
      </dgm:t>
    </dgm:pt>
    <dgm:pt modelId="{E6C04307-581E-644F-ABAD-4D31E489DFF9}" type="sibTrans" cxnId="{AFB1A64B-A638-B54C-9328-721ABC3FF7A3}">
      <dgm:prSet/>
      <dgm:spPr/>
      <dgm:t>
        <a:bodyPr/>
        <a:lstStyle/>
        <a:p>
          <a:endParaRPr lang="en-US"/>
        </a:p>
      </dgm:t>
    </dgm:pt>
    <dgm:pt modelId="{A4EEB9D1-03C5-D240-8CBF-9B0AAE8C7081}">
      <dgm:prSet phldrT="[Text]"/>
      <dgm:spPr/>
      <dgm:t>
        <a:bodyPr/>
        <a:lstStyle/>
        <a:p>
          <a:r>
            <a:rPr lang="en-US" dirty="0" smtClean="0"/>
            <a:t>Annotate and search</a:t>
          </a:r>
          <a:endParaRPr lang="en-US" dirty="0"/>
        </a:p>
      </dgm:t>
    </dgm:pt>
    <dgm:pt modelId="{1F704E4E-090C-FF42-9105-D6BEDC4EE059}" type="parTrans" cxnId="{3B7B1D90-649A-E34F-9551-A75F5E0FF786}">
      <dgm:prSet/>
      <dgm:spPr/>
      <dgm:t>
        <a:bodyPr/>
        <a:lstStyle/>
        <a:p>
          <a:endParaRPr lang="en-US"/>
        </a:p>
      </dgm:t>
    </dgm:pt>
    <dgm:pt modelId="{B97ACB77-F711-9F4A-9EE1-489C485ABF4A}" type="sibTrans" cxnId="{3B7B1D90-649A-E34F-9551-A75F5E0FF786}">
      <dgm:prSet/>
      <dgm:spPr/>
      <dgm:t>
        <a:bodyPr/>
        <a:lstStyle/>
        <a:p>
          <a:endParaRPr lang="en-US"/>
        </a:p>
      </dgm:t>
    </dgm:pt>
    <dgm:pt modelId="{0EBFE2E5-D5B7-1A4F-AD06-88AEFE323126}" type="pres">
      <dgm:prSet presAssocID="{9D899335-81B8-2A4D-842F-3254C666D45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E6560AB-EF61-C84F-9961-8CF18AC95116}" type="pres">
      <dgm:prSet presAssocID="{A311CA80-761C-E447-832B-A0FFB29E07DE}" presName="dummy" presStyleCnt="0"/>
      <dgm:spPr/>
    </dgm:pt>
    <dgm:pt modelId="{6631D408-7739-A94B-8F16-BE9EA1B46305}" type="pres">
      <dgm:prSet presAssocID="{A311CA80-761C-E447-832B-A0FFB29E07DE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5E1455-1A35-1F4A-B858-1C586CDDAFCF}" type="pres">
      <dgm:prSet presAssocID="{A0A14B74-665C-3044-AA12-4A5605414121}" presName="sibTrans" presStyleLbl="node1" presStyleIdx="0" presStyleCnt="4"/>
      <dgm:spPr/>
      <dgm:t>
        <a:bodyPr/>
        <a:lstStyle/>
        <a:p>
          <a:endParaRPr lang="en-US"/>
        </a:p>
      </dgm:t>
    </dgm:pt>
    <dgm:pt modelId="{632C86CC-4E7B-6C42-8B78-039F0B0079E3}" type="pres">
      <dgm:prSet presAssocID="{65B6D25A-570B-8D43-96FB-D794DBE470D3}" presName="dummy" presStyleCnt="0"/>
      <dgm:spPr/>
    </dgm:pt>
    <dgm:pt modelId="{C71A85D4-ABDE-4948-B984-FD9666A19A4C}" type="pres">
      <dgm:prSet presAssocID="{65B6D25A-570B-8D43-96FB-D794DBE470D3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70CA3C-E1B4-604B-9A69-D0F7BD51C69D}" type="pres">
      <dgm:prSet presAssocID="{6D1393F1-4802-F54B-8125-56387E173A9E}" presName="sibTrans" presStyleLbl="node1" presStyleIdx="1" presStyleCnt="4"/>
      <dgm:spPr/>
      <dgm:t>
        <a:bodyPr/>
        <a:lstStyle/>
        <a:p>
          <a:endParaRPr lang="en-US"/>
        </a:p>
      </dgm:t>
    </dgm:pt>
    <dgm:pt modelId="{C075BAC8-2219-EE4A-A29A-634F8AC7CF81}" type="pres">
      <dgm:prSet presAssocID="{36AFEB02-71A4-764D-9EF2-A896FCD5BF80}" presName="dummy" presStyleCnt="0"/>
      <dgm:spPr/>
    </dgm:pt>
    <dgm:pt modelId="{365E24F6-DC88-674B-80D8-C6E451F8B113}" type="pres">
      <dgm:prSet presAssocID="{36AFEB02-71A4-764D-9EF2-A896FCD5BF80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7AA3A9-14C8-0F41-9335-626F5035B625}" type="pres">
      <dgm:prSet presAssocID="{E6C04307-581E-644F-ABAD-4D31E489DFF9}" presName="sibTrans" presStyleLbl="node1" presStyleIdx="2" presStyleCnt="4"/>
      <dgm:spPr/>
      <dgm:t>
        <a:bodyPr/>
        <a:lstStyle/>
        <a:p>
          <a:endParaRPr lang="en-US"/>
        </a:p>
      </dgm:t>
    </dgm:pt>
    <dgm:pt modelId="{6047D116-54F2-8948-9590-3F31F669BF31}" type="pres">
      <dgm:prSet presAssocID="{A4EEB9D1-03C5-D240-8CBF-9B0AAE8C7081}" presName="dummy" presStyleCnt="0"/>
      <dgm:spPr/>
    </dgm:pt>
    <dgm:pt modelId="{C1ED5389-6151-E14D-B47F-EA3E97B6FB2F}" type="pres">
      <dgm:prSet presAssocID="{A4EEB9D1-03C5-D240-8CBF-9B0AAE8C7081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2A645F-3D58-7942-AD5E-B5F0BD97F908}" type="pres">
      <dgm:prSet presAssocID="{B97ACB77-F711-9F4A-9EE1-489C485ABF4A}" presName="sibTrans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E80CD427-E2C4-674C-B561-7EC48E8BCAA7}" type="presOf" srcId="{E6C04307-581E-644F-ABAD-4D31E489DFF9}" destId="{737AA3A9-14C8-0F41-9335-626F5035B625}" srcOrd="0" destOrd="0" presId="urn:microsoft.com/office/officeart/2005/8/layout/cycle1"/>
    <dgm:cxn modelId="{EE416C11-1611-2C4E-9B08-7AF24F840DB2}" type="presOf" srcId="{9D899335-81B8-2A4D-842F-3254C666D45E}" destId="{0EBFE2E5-D5B7-1A4F-AD06-88AEFE323126}" srcOrd="0" destOrd="0" presId="urn:microsoft.com/office/officeart/2005/8/layout/cycle1"/>
    <dgm:cxn modelId="{FAE8A31C-AC29-A948-B7C2-BA44428F29AB}" srcId="{9D899335-81B8-2A4D-842F-3254C666D45E}" destId="{65B6D25A-570B-8D43-96FB-D794DBE470D3}" srcOrd="1" destOrd="0" parTransId="{662E3E58-6806-2B45-8B6D-DE4F65C4DFD7}" sibTransId="{6D1393F1-4802-F54B-8125-56387E173A9E}"/>
    <dgm:cxn modelId="{D6EB198D-42E3-4544-81C3-8522B578C664}" srcId="{9D899335-81B8-2A4D-842F-3254C666D45E}" destId="{A311CA80-761C-E447-832B-A0FFB29E07DE}" srcOrd="0" destOrd="0" parTransId="{93314C44-C8D3-6947-87D4-A0E020D9F6E0}" sibTransId="{A0A14B74-665C-3044-AA12-4A5605414121}"/>
    <dgm:cxn modelId="{7D49AE4C-060A-5F47-8548-1B8F1D2437EC}" type="presOf" srcId="{A4EEB9D1-03C5-D240-8CBF-9B0AAE8C7081}" destId="{C1ED5389-6151-E14D-B47F-EA3E97B6FB2F}" srcOrd="0" destOrd="0" presId="urn:microsoft.com/office/officeart/2005/8/layout/cycle1"/>
    <dgm:cxn modelId="{9E80C658-B947-114A-9F00-74EFC66E882F}" type="presOf" srcId="{65B6D25A-570B-8D43-96FB-D794DBE470D3}" destId="{C71A85D4-ABDE-4948-B984-FD9666A19A4C}" srcOrd="0" destOrd="0" presId="urn:microsoft.com/office/officeart/2005/8/layout/cycle1"/>
    <dgm:cxn modelId="{99D5CA6A-B332-B640-9880-15545D78C01B}" type="presOf" srcId="{B97ACB77-F711-9F4A-9EE1-489C485ABF4A}" destId="{982A645F-3D58-7942-AD5E-B5F0BD97F908}" srcOrd="0" destOrd="0" presId="urn:microsoft.com/office/officeart/2005/8/layout/cycle1"/>
    <dgm:cxn modelId="{3B7B1D90-649A-E34F-9551-A75F5E0FF786}" srcId="{9D899335-81B8-2A4D-842F-3254C666D45E}" destId="{A4EEB9D1-03C5-D240-8CBF-9B0AAE8C7081}" srcOrd="3" destOrd="0" parTransId="{1F704E4E-090C-FF42-9105-D6BEDC4EE059}" sibTransId="{B97ACB77-F711-9F4A-9EE1-489C485ABF4A}"/>
    <dgm:cxn modelId="{82929730-F336-DF41-A181-485D6BE46C7D}" type="presOf" srcId="{36AFEB02-71A4-764D-9EF2-A896FCD5BF80}" destId="{365E24F6-DC88-674B-80D8-C6E451F8B113}" srcOrd="0" destOrd="0" presId="urn:microsoft.com/office/officeart/2005/8/layout/cycle1"/>
    <dgm:cxn modelId="{F81787A2-3D1C-AE42-9E45-A4B7374EDA1E}" type="presOf" srcId="{A0A14B74-665C-3044-AA12-4A5605414121}" destId="{725E1455-1A35-1F4A-B858-1C586CDDAFCF}" srcOrd="0" destOrd="0" presId="urn:microsoft.com/office/officeart/2005/8/layout/cycle1"/>
    <dgm:cxn modelId="{AFB1A64B-A638-B54C-9328-721ABC3FF7A3}" srcId="{9D899335-81B8-2A4D-842F-3254C666D45E}" destId="{36AFEB02-71A4-764D-9EF2-A896FCD5BF80}" srcOrd="2" destOrd="0" parTransId="{9CDCDF1C-9113-DD4D-A0A3-D628761CFC54}" sibTransId="{E6C04307-581E-644F-ABAD-4D31E489DFF9}"/>
    <dgm:cxn modelId="{8B9C3521-0470-1047-913A-C95DC53B2A20}" type="presOf" srcId="{A311CA80-761C-E447-832B-A0FFB29E07DE}" destId="{6631D408-7739-A94B-8F16-BE9EA1B46305}" srcOrd="0" destOrd="0" presId="urn:microsoft.com/office/officeart/2005/8/layout/cycle1"/>
    <dgm:cxn modelId="{07388C44-ADC7-3049-8358-DD0781562BED}" type="presOf" srcId="{6D1393F1-4802-F54B-8125-56387E173A9E}" destId="{5370CA3C-E1B4-604B-9A69-D0F7BD51C69D}" srcOrd="0" destOrd="0" presId="urn:microsoft.com/office/officeart/2005/8/layout/cycle1"/>
    <dgm:cxn modelId="{E405C5EE-B23B-D241-95C9-52321DD53032}" type="presParOf" srcId="{0EBFE2E5-D5B7-1A4F-AD06-88AEFE323126}" destId="{DE6560AB-EF61-C84F-9961-8CF18AC95116}" srcOrd="0" destOrd="0" presId="urn:microsoft.com/office/officeart/2005/8/layout/cycle1"/>
    <dgm:cxn modelId="{AB5BDE3A-E57E-D540-A172-67DAB2AEDF12}" type="presParOf" srcId="{0EBFE2E5-D5B7-1A4F-AD06-88AEFE323126}" destId="{6631D408-7739-A94B-8F16-BE9EA1B46305}" srcOrd="1" destOrd="0" presId="urn:microsoft.com/office/officeart/2005/8/layout/cycle1"/>
    <dgm:cxn modelId="{3F7672AB-DA47-1546-9114-7C778944894E}" type="presParOf" srcId="{0EBFE2E5-D5B7-1A4F-AD06-88AEFE323126}" destId="{725E1455-1A35-1F4A-B858-1C586CDDAFCF}" srcOrd="2" destOrd="0" presId="urn:microsoft.com/office/officeart/2005/8/layout/cycle1"/>
    <dgm:cxn modelId="{5EA1145C-18B3-FE44-B3E9-65E340C519D5}" type="presParOf" srcId="{0EBFE2E5-D5B7-1A4F-AD06-88AEFE323126}" destId="{632C86CC-4E7B-6C42-8B78-039F0B0079E3}" srcOrd="3" destOrd="0" presId="urn:microsoft.com/office/officeart/2005/8/layout/cycle1"/>
    <dgm:cxn modelId="{519DA631-57E7-474B-98FE-CA6FE8E170F5}" type="presParOf" srcId="{0EBFE2E5-D5B7-1A4F-AD06-88AEFE323126}" destId="{C71A85D4-ABDE-4948-B984-FD9666A19A4C}" srcOrd="4" destOrd="0" presId="urn:microsoft.com/office/officeart/2005/8/layout/cycle1"/>
    <dgm:cxn modelId="{3EBB3515-FB01-734E-A13F-357FEF887464}" type="presParOf" srcId="{0EBFE2E5-D5B7-1A4F-AD06-88AEFE323126}" destId="{5370CA3C-E1B4-604B-9A69-D0F7BD51C69D}" srcOrd="5" destOrd="0" presId="urn:microsoft.com/office/officeart/2005/8/layout/cycle1"/>
    <dgm:cxn modelId="{AA4CB1AE-1955-B14A-9CE5-EC0587A0E581}" type="presParOf" srcId="{0EBFE2E5-D5B7-1A4F-AD06-88AEFE323126}" destId="{C075BAC8-2219-EE4A-A29A-634F8AC7CF81}" srcOrd="6" destOrd="0" presId="urn:microsoft.com/office/officeart/2005/8/layout/cycle1"/>
    <dgm:cxn modelId="{646EE130-B67E-7345-9317-13B1B4993AC1}" type="presParOf" srcId="{0EBFE2E5-D5B7-1A4F-AD06-88AEFE323126}" destId="{365E24F6-DC88-674B-80D8-C6E451F8B113}" srcOrd="7" destOrd="0" presId="urn:microsoft.com/office/officeart/2005/8/layout/cycle1"/>
    <dgm:cxn modelId="{E206B83B-8BEA-634C-BAA8-AE3F28B9F7EF}" type="presParOf" srcId="{0EBFE2E5-D5B7-1A4F-AD06-88AEFE323126}" destId="{737AA3A9-14C8-0F41-9335-626F5035B625}" srcOrd="8" destOrd="0" presId="urn:microsoft.com/office/officeart/2005/8/layout/cycle1"/>
    <dgm:cxn modelId="{A09E4881-A2B0-2544-95E3-168CE119E45F}" type="presParOf" srcId="{0EBFE2E5-D5B7-1A4F-AD06-88AEFE323126}" destId="{6047D116-54F2-8948-9590-3F31F669BF31}" srcOrd="9" destOrd="0" presId="urn:microsoft.com/office/officeart/2005/8/layout/cycle1"/>
    <dgm:cxn modelId="{5E613DFE-8B1C-5748-A572-5F83B40F776F}" type="presParOf" srcId="{0EBFE2E5-D5B7-1A4F-AD06-88AEFE323126}" destId="{C1ED5389-6151-E14D-B47F-EA3E97B6FB2F}" srcOrd="10" destOrd="0" presId="urn:microsoft.com/office/officeart/2005/8/layout/cycle1"/>
    <dgm:cxn modelId="{D6AE0ED0-4589-C14E-A92F-E77CCFCCCD55}" type="presParOf" srcId="{0EBFE2E5-D5B7-1A4F-AD06-88AEFE323126}" destId="{982A645F-3D58-7942-AD5E-B5F0BD97F908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1D408-7739-A94B-8F16-BE9EA1B46305}">
      <dsp:nvSpPr>
        <dsp:cNvPr id="0" name=""/>
        <dsp:cNvSpPr/>
      </dsp:nvSpPr>
      <dsp:spPr>
        <a:xfrm>
          <a:off x="5796816" y="96281"/>
          <a:ext cx="1540371" cy="1540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Process more data</a:t>
          </a:r>
          <a:endParaRPr lang="en-US" sz="2500" kern="1200" dirty="0"/>
        </a:p>
      </dsp:txBody>
      <dsp:txXfrm>
        <a:off x="5796816" y="96281"/>
        <a:ext cx="1540371" cy="1540371"/>
      </dsp:txXfrm>
    </dsp:sp>
    <dsp:sp modelId="{725E1455-1A35-1F4A-B858-1C586CDDAFCF}">
      <dsp:nvSpPr>
        <dsp:cNvPr id="0" name=""/>
        <dsp:cNvSpPr/>
      </dsp:nvSpPr>
      <dsp:spPr>
        <a:xfrm>
          <a:off x="3080905" y="-1225"/>
          <a:ext cx="4353789" cy="4353789"/>
        </a:xfrm>
        <a:prstGeom prst="circularArrow">
          <a:avLst>
            <a:gd name="adj1" fmla="val 6899"/>
            <a:gd name="adj2" fmla="val 465117"/>
            <a:gd name="adj3" fmla="val 550404"/>
            <a:gd name="adj4" fmla="val 20584479"/>
            <a:gd name="adj5" fmla="val 804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1A85D4-ABDE-4948-B984-FD9666A19A4C}">
      <dsp:nvSpPr>
        <dsp:cNvPr id="0" name=""/>
        <dsp:cNvSpPr/>
      </dsp:nvSpPr>
      <dsp:spPr>
        <a:xfrm>
          <a:off x="5796816" y="2714685"/>
          <a:ext cx="1540371" cy="1540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Refine template</a:t>
          </a:r>
          <a:endParaRPr lang="en-US" sz="2500" kern="1200" dirty="0"/>
        </a:p>
      </dsp:txBody>
      <dsp:txXfrm>
        <a:off x="5796816" y="2714685"/>
        <a:ext cx="1540371" cy="1540371"/>
      </dsp:txXfrm>
    </dsp:sp>
    <dsp:sp modelId="{5370CA3C-E1B4-604B-9A69-D0F7BD51C69D}">
      <dsp:nvSpPr>
        <dsp:cNvPr id="0" name=""/>
        <dsp:cNvSpPr/>
      </dsp:nvSpPr>
      <dsp:spPr>
        <a:xfrm>
          <a:off x="3080905" y="-1225"/>
          <a:ext cx="4353789" cy="4353789"/>
        </a:xfrm>
        <a:prstGeom prst="circularArrow">
          <a:avLst>
            <a:gd name="adj1" fmla="val 6899"/>
            <a:gd name="adj2" fmla="val 465117"/>
            <a:gd name="adj3" fmla="val 5950404"/>
            <a:gd name="adj4" fmla="val 4384479"/>
            <a:gd name="adj5" fmla="val 804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5E24F6-DC88-674B-80D8-C6E451F8B113}">
      <dsp:nvSpPr>
        <dsp:cNvPr id="0" name=""/>
        <dsp:cNvSpPr/>
      </dsp:nvSpPr>
      <dsp:spPr>
        <a:xfrm>
          <a:off x="3178412" y="2714685"/>
          <a:ext cx="1540371" cy="1540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Review with safety community</a:t>
          </a:r>
          <a:endParaRPr lang="en-US" sz="2500" kern="1200" dirty="0"/>
        </a:p>
      </dsp:txBody>
      <dsp:txXfrm>
        <a:off x="3178412" y="2714685"/>
        <a:ext cx="1540371" cy="1540371"/>
      </dsp:txXfrm>
    </dsp:sp>
    <dsp:sp modelId="{737AA3A9-14C8-0F41-9335-626F5035B625}">
      <dsp:nvSpPr>
        <dsp:cNvPr id="0" name=""/>
        <dsp:cNvSpPr/>
      </dsp:nvSpPr>
      <dsp:spPr>
        <a:xfrm>
          <a:off x="3080905" y="-1225"/>
          <a:ext cx="4353789" cy="4353789"/>
        </a:xfrm>
        <a:prstGeom prst="circularArrow">
          <a:avLst>
            <a:gd name="adj1" fmla="val 6899"/>
            <a:gd name="adj2" fmla="val 465117"/>
            <a:gd name="adj3" fmla="val 11350404"/>
            <a:gd name="adj4" fmla="val 9784479"/>
            <a:gd name="adj5" fmla="val 804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ED5389-6151-E14D-B47F-EA3E97B6FB2F}">
      <dsp:nvSpPr>
        <dsp:cNvPr id="0" name=""/>
        <dsp:cNvSpPr/>
      </dsp:nvSpPr>
      <dsp:spPr>
        <a:xfrm>
          <a:off x="3178412" y="96281"/>
          <a:ext cx="1540371" cy="1540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Annotate and search</a:t>
          </a:r>
          <a:endParaRPr lang="en-US" sz="2500" kern="1200" dirty="0"/>
        </a:p>
      </dsp:txBody>
      <dsp:txXfrm>
        <a:off x="3178412" y="96281"/>
        <a:ext cx="1540371" cy="1540371"/>
      </dsp:txXfrm>
    </dsp:sp>
    <dsp:sp modelId="{982A645F-3D58-7942-AD5E-B5F0BD97F908}">
      <dsp:nvSpPr>
        <dsp:cNvPr id="0" name=""/>
        <dsp:cNvSpPr/>
      </dsp:nvSpPr>
      <dsp:spPr>
        <a:xfrm>
          <a:off x="3080905" y="-1225"/>
          <a:ext cx="4353789" cy="4353789"/>
        </a:xfrm>
        <a:prstGeom prst="circularArrow">
          <a:avLst>
            <a:gd name="adj1" fmla="val 6899"/>
            <a:gd name="adj2" fmla="val 465117"/>
            <a:gd name="adj3" fmla="val 16750404"/>
            <a:gd name="adj4" fmla="val 15184479"/>
            <a:gd name="adj5" fmla="val 804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45C56-FCF9-3940-B6D7-7781C0953AD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DF256-CFCD-3148-B1D9-B6C2D1686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vocamp.org</a:t>
            </a:r>
            <a:r>
              <a:rPr lang="en-US" dirty="0" smtClean="0"/>
              <a:t>/wiki/GeoVoCampDC2016</a:t>
            </a:r>
          </a:p>
          <a:p>
            <a:r>
              <a:rPr lang="en-US" dirty="0" smtClean="0"/>
              <a:t>Exploratory phase </a:t>
            </a:r>
          </a:p>
          <a:p>
            <a:r>
              <a:rPr lang="en-US" dirty="0" smtClean="0"/>
              <a:t>Analyzing and structuring data</a:t>
            </a:r>
          </a:p>
          <a:p>
            <a:r>
              <a:rPr lang="en-US" dirty="0" smtClean="0"/>
              <a:t>Looking at frameworks and</a:t>
            </a:r>
            <a:r>
              <a:rPr lang="en-US" baseline="0" dirty="0" smtClean="0"/>
              <a:t> ontology patterns</a:t>
            </a:r>
          </a:p>
          <a:p>
            <a:r>
              <a:rPr lang="en-US" baseline="0" dirty="0" smtClean="0"/>
              <a:t>Additional help from Gang Fu, Cogan Shimizu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DF256-CFCD-3148-B1D9-B6C2D16865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28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DF256-CFCD-3148-B1D9-B6C2D16865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83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concepts</a:t>
            </a:r>
            <a:r>
              <a:rPr lang="en-US" baseline="0" dirty="0" smtClean="0"/>
              <a:t> associated with a chemical lab process (early sketch, need chemistry)</a:t>
            </a:r>
          </a:p>
          <a:p>
            <a:r>
              <a:rPr lang="en-US" dirty="0" smtClean="0"/>
              <a:t>This</a:t>
            </a:r>
            <a:r>
              <a:rPr lang="en-US" baseline="0" dirty="0" smtClean="0"/>
              <a:t> basic template addressing the left side of the bowtie, in normal processes before a hazardous event</a:t>
            </a:r>
          </a:p>
          <a:p>
            <a:r>
              <a:rPr lang="en-US" baseline="0" dirty="0" smtClean="0"/>
              <a:t>-Fill in gaps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DF256-CFCD-3148-B1D9-B6C2D16865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28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9811F7B-DD41-3143-A1AB-4DAFFA0D583B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71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85800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Working on text analysis</a:t>
            </a:r>
            <a:r>
              <a:rPr lang="en-US" altLang="en-US" baseline="0" dirty="0" smtClean="0"/>
              <a:t> to structure the data set per the template </a:t>
            </a:r>
          </a:p>
          <a:p>
            <a:r>
              <a:rPr lang="en-US" altLang="en-US" baseline="0" dirty="0" smtClean="0"/>
              <a:t>Two observations – how effective is NLP, and how well is template capturing concepts and relationships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Next steps – more analysis</a:t>
            </a:r>
          </a:p>
          <a:p>
            <a:r>
              <a:rPr lang="en-US" altLang="en-US" baseline="0" dirty="0" smtClean="0"/>
              <a:t>Adapt templates </a:t>
            </a:r>
          </a:p>
          <a:p>
            <a:r>
              <a:rPr lang="en-US" altLang="en-US" baseline="0" dirty="0" smtClean="0"/>
              <a:t>Incorporate templates into a tool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1551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Presutti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Valentina, Francesco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Draicchio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Aldo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Gangemi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"Knowledge extraction based on discourse representation theory and linguistic frames."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 Conference on Knowledge Engineering and Knowledge Management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Springer Berlin Heidelberg, 2012.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 of parsing data</a:t>
            </a:r>
            <a:r>
              <a:rPr lang="en-US" baseline="0" dirty="0" smtClean="0"/>
              <a:t> into a pattern </a:t>
            </a:r>
            <a:endParaRPr lang="en-US" dirty="0" smtClean="0"/>
          </a:p>
          <a:p>
            <a:r>
              <a:rPr lang="en-US" dirty="0" smtClean="0"/>
              <a:t>Cooking may</a:t>
            </a:r>
            <a:r>
              <a:rPr lang="en-US" baseline="0" dirty="0" smtClean="0"/>
              <a:t> be a good analogy to a basic chemical lab process to represent these relationships </a:t>
            </a:r>
          </a:p>
          <a:p>
            <a:r>
              <a:rPr lang="en-US" baseline="0" dirty="0" smtClean="0"/>
              <a:t>[top diagram continues to the left of the lower diagram]</a:t>
            </a:r>
          </a:p>
          <a:p>
            <a:r>
              <a:rPr lang="en-US" baseline="0" dirty="0" smtClean="0"/>
              <a:t>Cooking creation involves these chemical ingredients and process (lower diagram)</a:t>
            </a:r>
          </a:p>
          <a:p>
            <a:r>
              <a:rPr lang="en-US" baseline="0" dirty="0" smtClean="0"/>
              <a:t>Cooking creation is an event, one attempt of which was of type explosion (upper diagram)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DF256-CFCD-3148-B1D9-B6C2D16865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47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interested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 the process sequence that leads up to a hazardous situation, as a complement to last year modeling the exposure and mitigation after a hazardous event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identified the need for a process trajectory of the planned process (e.g., chemical experiment) wherein a fix has a condition snapshot that exceeds the condition thresholds that define a hazardous situation (e.g., temperature of a compound exceeds its flash point, load on a bridge exceeds its carrying capacity).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hope is to start with a planned process, with the cross-over point into an unplanned hazardous process being associated with change in process conditions that reach a defined threshold.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DF256-CFCD-3148-B1D9-B6C2D16865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5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Hazard</a:t>
            </a:r>
            <a:r>
              <a:rPr lang="en-US" baseline="0" dirty="0" smtClean="0"/>
              <a:t> &amp; Risk ontology progression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7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r>
              <a:rPr lang="en-US" baseline="0" dirty="0" smtClean="0"/>
              <a:t> s</a:t>
            </a:r>
            <a:r>
              <a:rPr lang="en-US" dirty="0" smtClean="0"/>
              <a:t>afety</a:t>
            </a:r>
            <a:r>
              <a:rPr lang="en-US" baseline="0" dirty="0" smtClean="0"/>
              <a:t> community model for reported incidents, to break down threats and barriers/controls for future planning </a:t>
            </a:r>
          </a:p>
          <a:p>
            <a:r>
              <a:rPr lang="en-US" baseline="0" dirty="0" smtClean="0"/>
              <a:t>Center is a loss of control of a hazardous situation</a:t>
            </a:r>
          </a:p>
          <a:p>
            <a:r>
              <a:rPr lang="en-US" baseline="0" dirty="0" smtClean="0"/>
              <a:t>Left side are variables and preventative options leading up to a potential event</a:t>
            </a:r>
          </a:p>
          <a:p>
            <a:r>
              <a:rPr lang="en-US" baseline="0" dirty="0" smtClean="0"/>
              <a:t>Right side are variables and mitigation options after control is lost </a:t>
            </a:r>
            <a:endParaRPr lang="en-US" dirty="0" smtClean="0"/>
          </a:p>
          <a:p>
            <a:r>
              <a:rPr lang="en-US" baseline="0" dirty="0" smtClean="0"/>
              <a:t>Essentially – this terminology project will help associate these factors based on the data to populate the bowtie diagram as a knowledge base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43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r>
              <a:rPr lang="en-US" baseline="0" dirty="0" smtClean="0"/>
              <a:t> use of hazard recognition and evaluation tools</a:t>
            </a:r>
          </a:p>
          <a:p>
            <a:r>
              <a:rPr lang="en-US" baseline="0" dirty="0" smtClean="0"/>
              <a:t>Inform templates for further reporting, to further build knowledge-base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92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Michelle</a:t>
            </a:r>
            <a:r>
              <a:rPr lang="en-US" baseline="0" dirty="0" smtClean="0"/>
              <a:t> | great complementary work, right side of the bowtie, also of interest in risk assessment:</a:t>
            </a:r>
            <a:endParaRPr lang="en-US" dirty="0" smtClean="0"/>
          </a:p>
          <a:p>
            <a:r>
              <a:rPr lang="en-US" dirty="0" smtClean="0"/>
              <a:t>What is the consequence of exposing a particular object to a particular hazard for a particular amount of time?– What are the hazards to a particular object at a particular geographic location?– What hazards are capable of causing a given consequence?– What susceptibilities could result in negative consequences to an object exposed to a particular hazard?– What mitigation strategies could be used to effect exposure to a particular hazard?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8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[primary data set includes incident strings described in </a:t>
            </a:r>
            <a:r>
              <a:rPr lang="en-US" dirty="0" err="1" smtClean="0"/>
              <a:t>Brethericks</a:t>
            </a:r>
            <a:r>
              <a:rPr lang="en-US" baseline="0" dirty="0" smtClean="0"/>
              <a:t> Handbook of Chemical Reactivity,</a:t>
            </a:r>
            <a:endParaRPr lang="en-US" dirty="0" smtClean="0"/>
          </a:p>
          <a:p>
            <a:r>
              <a:rPr lang="en-US" dirty="0" smtClean="0"/>
              <a:t>reproduced in PubChem (courtesy of HSDB), and Pistoia Chemical</a:t>
            </a:r>
            <a:r>
              <a:rPr lang="en-US" baseline="0" dirty="0" smtClean="0"/>
              <a:t> Safety Library (CSL)</a:t>
            </a:r>
            <a:r>
              <a:rPr lang="en-US" dirty="0" smtClean="0"/>
              <a:t> data, and ACS safety reporting requirement]</a:t>
            </a:r>
          </a:p>
          <a:p>
            <a:r>
              <a:rPr lang="en-US" dirty="0" smtClean="0"/>
              <a:t>Informal</a:t>
            </a:r>
            <a:r>
              <a:rPr lang="en-US" baseline="0" dirty="0" smtClean="0"/>
              <a:t> tagging by some chemical safety officers </a:t>
            </a:r>
            <a:endParaRPr lang="en-US" dirty="0" smtClean="0"/>
          </a:p>
          <a:p>
            <a:r>
              <a:rPr lang="en-US" dirty="0" smtClean="0"/>
              <a:t>*add slide</a:t>
            </a:r>
            <a:r>
              <a:rPr lang="en-US" baseline="0" dirty="0" smtClean="0"/>
              <a:t> that says Pistoia CSL and ACS pubs requirements</a:t>
            </a:r>
          </a:p>
          <a:p>
            <a:r>
              <a:rPr lang="en-US" baseline="0" dirty="0" smtClean="0"/>
              <a:t>*other initiatives &amp; next steps (this group) – including how we connect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30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[primary data set includes incident strings described in </a:t>
            </a:r>
            <a:r>
              <a:rPr lang="en-US" dirty="0" err="1" smtClean="0"/>
              <a:t>Brethericks</a:t>
            </a:r>
            <a:r>
              <a:rPr lang="en-US" baseline="0" dirty="0" smtClean="0"/>
              <a:t> Handbook of Chemical Reactivity,</a:t>
            </a:r>
            <a:endParaRPr lang="en-US" dirty="0" smtClean="0"/>
          </a:p>
          <a:p>
            <a:r>
              <a:rPr lang="en-US" dirty="0" smtClean="0"/>
              <a:t>reproduced in PubChem (courtesy of HSDB), and Pistoia Chemical</a:t>
            </a:r>
            <a:r>
              <a:rPr lang="en-US" baseline="0" dirty="0" smtClean="0"/>
              <a:t> Safety Library (CSL)</a:t>
            </a:r>
            <a:r>
              <a:rPr lang="en-US" dirty="0" smtClean="0"/>
              <a:t> data, and ACS safety reporting requirement]</a:t>
            </a:r>
          </a:p>
          <a:p>
            <a:r>
              <a:rPr lang="en-US" dirty="0" smtClean="0"/>
              <a:t>Informal</a:t>
            </a:r>
            <a:r>
              <a:rPr lang="en-US" baseline="0" dirty="0" smtClean="0"/>
              <a:t> tagging by some chemical safety officers </a:t>
            </a:r>
            <a:endParaRPr lang="en-US" dirty="0" smtClean="0"/>
          </a:p>
          <a:p>
            <a:r>
              <a:rPr lang="en-US" dirty="0" smtClean="0"/>
              <a:t>*add slide</a:t>
            </a:r>
            <a:r>
              <a:rPr lang="en-US" baseline="0" dirty="0" smtClean="0"/>
              <a:t> that says Pistoia CSL and ACS pubs requirements</a:t>
            </a:r>
          </a:p>
          <a:p>
            <a:r>
              <a:rPr lang="en-US" baseline="0" dirty="0" smtClean="0"/>
              <a:t>*other initiatives &amp; next steps (this group) – including how we connect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81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ChemicalTagger</a:t>
            </a:r>
            <a:r>
              <a:rPr lang="en-US" dirty="0" smtClean="0"/>
              <a:t> designed</a:t>
            </a:r>
            <a:r>
              <a:rPr lang="en-US" baseline="0" dirty="0" smtClean="0"/>
              <a:t> to parse chemical procedure text for organic reactions, output XML data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are developing an approach to call this output, along with some additional analysis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17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DF256-CFCD-3148-B1D9-B6C2D16865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58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VoCamp</a:t>
            </a:r>
            <a:r>
              <a:rPr lang="en-US" dirty="0" smtClean="0"/>
              <a:t>, </a:t>
            </a:r>
            <a:r>
              <a:rPr lang="en-US" dirty="0" err="1" smtClean="0"/>
              <a:t>unconference</a:t>
            </a:r>
            <a:r>
              <a:rPr lang="en-US" baseline="0" dirty="0" smtClean="0"/>
              <a:t> facilitated by members of the Vocabulary Services &amp; Data Foundations and Terminology &amp; Metadata Interest Groups </a:t>
            </a:r>
          </a:p>
          <a:p>
            <a:r>
              <a:rPr lang="en-US" dirty="0" smtClean="0"/>
              <a:t>Approach</a:t>
            </a:r>
            <a:r>
              <a:rPr lang="en-US" baseline="0" dirty="0" smtClean="0"/>
              <a:t> is building frameworks from different ontology patterns </a:t>
            </a:r>
          </a:p>
          <a:p>
            <a:r>
              <a:rPr lang="en-US" baseline="0" dirty="0" smtClean="0"/>
              <a:t>This framework capturing the right side of the bowtie, after a hazardous event</a:t>
            </a:r>
          </a:p>
          <a:p>
            <a:r>
              <a:rPr lang="en-US" baseline="0" dirty="0" smtClean="0"/>
              <a:t>- Hazards in different contexts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9441E-1574-5346-92F3-77B0279E58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79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EA19-9DB0-8940-8B05-E97AFBC0B547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8E682-317B-814B-A78A-B76D8E57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53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EA19-9DB0-8940-8B05-E97AFBC0B547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8E682-317B-814B-A78A-B76D8E57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7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EA19-9DB0-8940-8B05-E97AFBC0B547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8E682-317B-814B-A78A-B76D8E57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64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EA19-9DB0-8940-8B05-E97AFBC0B547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8E682-317B-814B-A78A-B76D8E57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4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EA19-9DB0-8940-8B05-E97AFBC0B547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8E682-317B-814B-A78A-B76D8E57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81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EA19-9DB0-8940-8B05-E97AFBC0B547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8E682-317B-814B-A78A-B76D8E57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53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EA19-9DB0-8940-8B05-E97AFBC0B547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8E682-317B-814B-A78A-B76D8E57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64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EA19-9DB0-8940-8B05-E97AFBC0B547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8E682-317B-814B-A78A-B76D8E57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45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EA19-9DB0-8940-8B05-E97AFBC0B547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8E682-317B-814B-A78A-B76D8E57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EA19-9DB0-8940-8B05-E97AFBC0B547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8E682-317B-814B-A78A-B76D8E57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35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EA19-9DB0-8940-8B05-E97AFBC0B547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8E682-317B-814B-A78A-B76D8E57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1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0EA19-9DB0-8940-8B05-E97AFBC0B547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8E682-317B-814B-A78A-B76D8E57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7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16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Terminology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i="1" dirty="0" smtClean="0"/>
              <a:t>for</a:t>
            </a:r>
            <a:r>
              <a:rPr lang="en-US" dirty="0" smtClean="0"/>
              <a:t> Chemical Safety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720571"/>
            <a:ext cx="9652000" cy="2138362"/>
          </a:xfrm>
        </p:spPr>
        <p:txBody>
          <a:bodyPr>
            <a:normAutofit/>
          </a:bodyPr>
          <a:lstStyle/>
          <a:p>
            <a:r>
              <a:rPr lang="en-US" dirty="0" smtClean="0"/>
              <a:t>Leah McEwen</a:t>
            </a:r>
          </a:p>
          <a:p>
            <a:r>
              <a:rPr lang="en-US" dirty="0" smtClean="0"/>
              <a:t>Work begun at </a:t>
            </a:r>
            <a:r>
              <a:rPr lang="en-US" dirty="0" err="1" smtClean="0"/>
              <a:t>VoCamp</a:t>
            </a:r>
            <a:r>
              <a:rPr lang="en-US" dirty="0" smtClean="0"/>
              <a:t> 2016, </a:t>
            </a:r>
            <a:r>
              <a:rPr lang="en-US" dirty="0" smtClean="0"/>
              <a:t>University of </a:t>
            </a:r>
            <a:r>
              <a:rPr lang="en-US" dirty="0" smtClean="0"/>
              <a:t>Maryland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2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1784350"/>
            <a:ext cx="9931400" cy="3289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97676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57" y="184150"/>
            <a:ext cx="3048000" cy="6489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381" y="184150"/>
            <a:ext cx="4178300" cy="6489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22918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696" y="804407"/>
            <a:ext cx="3060700" cy="5473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35" y="661154"/>
            <a:ext cx="7779080" cy="561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8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266" y="410095"/>
            <a:ext cx="3933668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Modifying the  </a:t>
            </a:r>
            <a:br>
              <a:rPr lang="en-US" sz="2800" dirty="0" smtClean="0"/>
            </a:br>
            <a:r>
              <a:rPr lang="en-US" sz="2800" dirty="0" smtClean="0"/>
              <a:t>Hazardous Situation Ontology Design Pattern</a:t>
            </a:r>
            <a:endParaRPr lang="en-US" sz="2800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1900" y="1931194"/>
            <a:ext cx="7188200" cy="414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70807" y="2405481"/>
            <a:ext cx="214129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rgbClr val="FFC000"/>
                </a:solidFill>
              </a:rPr>
              <a:t>Lawrynowicz</a:t>
            </a:r>
            <a:r>
              <a:rPr lang="en-US" dirty="0">
                <a:solidFill>
                  <a:srgbClr val="FFC000"/>
                </a:solidFill>
              </a:rPr>
              <a:t> and </a:t>
            </a:r>
            <a:r>
              <a:rPr lang="en-US" dirty="0" err="1">
                <a:solidFill>
                  <a:srgbClr val="FFC000"/>
                </a:solidFill>
              </a:rPr>
              <a:t>Lawniczak</a:t>
            </a:r>
            <a:r>
              <a:rPr lang="en-US" dirty="0">
                <a:solidFill>
                  <a:srgbClr val="FFC000"/>
                </a:solidFill>
              </a:rPr>
              <a:t>. </a:t>
            </a:r>
            <a:r>
              <a:rPr lang="en-US" dirty="0" smtClean="0">
                <a:solidFill>
                  <a:srgbClr val="FFC000"/>
                </a:solidFill>
              </a:rPr>
              <a:t>2015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92D050"/>
                </a:solidFill>
              </a:rPr>
              <a:t>Cheatham et al. 2016</a:t>
            </a:r>
            <a:endParaRPr lang="en-US" i="1" dirty="0">
              <a:solidFill>
                <a:srgbClr val="92D05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olidFill>
                  <a:srgbClr val="00B0F0"/>
                </a:solidFill>
              </a:rPr>
              <a:t>VoCamp</a:t>
            </a:r>
            <a:r>
              <a:rPr lang="en-US" dirty="0" smtClean="0">
                <a:solidFill>
                  <a:srgbClr val="00B0F0"/>
                </a:solidFill>
              </a:rPr>
              <a:t> 2016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08104" y="1461815"/>
            <a:ext cx="685801" cy="33855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Effect</a:t>
            </a:r>
            <a:endParaRPr lang="en-US" sz="16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459896" y="1833426"/>
            <a:ext cx="26504" cy="1665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ircular Arrow 11"/>
          <p:cNvSpPr/>
          <p:nvPr/>
        </p:nvSpPr>
        <p:spPr>
          <a:xfrm>
            <a:off x="5831791" y="1508829"/>
            <a:ext cx="404190" cy="505813"/>
          </a:xfrm>
          <a:prstGeom prst="circularArrow">
            <a:avLst/>
          </a:prstGeom>
          <a:solidFill>
            <a:schemeClr val="tx1"/>
          </a:solidFill>
          <a:ln w="0">
            <a:noFill/>
          </a:ln>
          <a:scene3d>
            <a:camera prst="orthographicFront">
              <a:rot lat="0" lon="1080000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3880" y="568092"/>
            <a:ext cx="987008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Outcome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638260" y="568092"/>
            <a:ext cx="965751" cy="33855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Indicator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258238" y="568092"/>
            <a:ext cx="1040153" cy="33855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Response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862741" y="903166"/>
            <a:ext cx="1205960" cy="107721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Appropriate Response Information Object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86818" y="4025182"/>
            <a:ext cx="1011573" cy="58477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Exposure Route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862741" y="4010056"/>
            <a:ext cx="813650" cy="33855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Control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5943879" y="568092"/>
            <a:ext cx="987009" cy="33855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Outcome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3875706" y="6202219"/>
            <a:ext cx="762554" cy="33855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Person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4903305" y="6202219"/>
            <a:ext cx="1080604" cy="33855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smtClean="0"/>
              <a:t>Substance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234593" y="6195868"/>
            <a:ext cx="1027598" cy="33855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smtClean="0"/>
              <a:t>Apparatus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7774332" y="6071394"/>
            <a:ext cx="685801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Event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2525643" y="6105001"/>
            <a:ext cx="982452" cy="58477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Location Type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979330" y="184153"/>
            <a:ext cx="1092626" cy="33855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smtClean="0"/>
              <a:t>Magnitude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066468" y="887438"/>
            <a:ext cx="355882" cy="554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681589" y="907528"/>
            <a:ext cx="722805" cy="554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1"/>
          </p:cNvCxnSpPr>
          <p:nvPr/>
        </p:nvCxnSpPr>
        <p:spPr>
          <a:xfrm flipH="1" flipV="1">
            <a:off x="4038595" y="887438"/>
            <a:ext cx="1169509" cy="743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6" idx="3"/>
          </p:cNvCxnSpPr>
          <p:nvPr/>
        </p:nvCxnSpPr>
        <p:spPr>
          <a:xfrm flipH="1" flipV="1">
            <a:off x="3068701" y="1441775"/>
            <a:ext cx="2118701" cy="319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5" idx="1"/>
          </p:cNvCxnSpPr>
          <p:nvPr/>
        </p:nvCxnSpPr>
        <p:spPr>
          <a:xfrm flipH="1" flipV="1">
            <a:off x="2735870" y="522707"/>
            <a:ext cx="522368" cy="214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699169" y="4179333"/>
            <a:ext cx="559069" cy="107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7" idx="3"/>
          </p:cNvCxnSpPr>
          <p:nvPr/>
        </p:nvCxnSpPr>
        <p:spPr>
          <a:xfrm flipV="1">
            <a:off x="4298391" y="3777383"/>
            <a:ext cx="784918" cy="540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205449" y="3625282"/>
            <a:ext cx="592901" cy="367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0" idx="0"/>
          </p:cNvCxnSpPr>
          <p:nvPr/>
        </p:nvCxnSpPr>
        <p:spPr>
          <a:xfrm flipV="1">
            <a:off x="4256983" y="5857202"/>
            <a:ext cx="850900" cy="3450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0"/>
          </p:cNvCxnSpPr>
          <p:nvPr/>
        </p:nvCxnSpPr>
        <p:spPr>
          <a:xfrm flipV="1">
            <a:off x="5443607" y="5857202"/>
            <a:ext cx="16706" cy="3450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2" idx="0"/>
          </p:cNvCxnSpPr>
          <p:nvPr/>
        </p:nvCxnSpPr>
        <p:spPr>
          <a:xfrm flipH="1" flipV="1">
            <a:off x="5832208" y="5857202"/>
            <a:ext cx="916184" cy="3386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1"/>
          </p:cNvCxnSpPr>
          <p:nvPr/>
        </p:nvCxnSpPr>
        <p:spPr>
          <a:xfrm flipH="1">
            <a:off x="3508095" y="6371496"/>
            <a:ext cx="367611" cy="258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03980" y="4810539"/>
            <a:ext cx="13252" cy="12679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505009" y="5875858"/>
            <a:ext cx="256071" cy="3648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8473385" y="5875858"/>
            <a:ext cx="379067" cy="32636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2152924" y="4377428"/>
            <a:ext cx="6075" cy="4331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22220" y="4817989"/>
            <a:ext cx="579680" cy="33855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PPE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029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Safety Model for Reported Incidents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33200"/>
            <a:ext cx="10515600" cy="376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67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192065" y="2465489"/>
            <a:ext cx="1230402" cy="7126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Substance/reagent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365071" y="5300576"/>
            <a:ext cx="1272987" cy="7126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Operator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558061" y="3962595"/>
            <a:ext cx="1228166" cy="7126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Process/</a:t>
            </a:r>
            <a:br>
              <a:rPr lang="en-US" dirty="0" smtClean="0"/>
            </a:br>
            <a:r>
              <a:rPr lang="en-US" dirty="0" smtClean="0"/>
              <a:t>operation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565905" y="5172829"/>
            <a:ext cx="1220322" cy="999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Outcome</a:t>
            </a:r>
          </a:p>
          <a:p>
            <a:pPr algn="ctr"/>
            <a:r>
              <a:rPr lang="en-US" dirty="0" smtClean="0"/>
              <a:t>(intended reaction)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56006" y="1380759"/>
            <a:ext cx="1255060" cy="7126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Condition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192065" y="1380759"/>
            <a:ext cx="1048870" cy="7126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565905" y="1380759"/>
            <a:ext cx="1048870" cy="7126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Phase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593481" y="2409461"/>
            <a:ext cx="1272987" cy="7126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Reaction role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595913" y="3962595"/>
            <a:ext cx="1492623" cy="7126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Condition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374536" y="3962595"/>
            <a:ext cx="1315009" cy="7126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Apparatus/equipment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2" idx="0"/>
            <a:endCxn id="7" idx="2"/>
          </p:cNvCxnSpPr>
          <p:nvPr/>
        </p:nvCxnSpPr>
        <p:spPr>
          <a:xfrm flipH="1" flipV="1">
            <a:off x="2716500" y="2093453"/>
            <a:ext cx="90766" cy="372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240935" y="2093453"/>
            <a:ext cx="376518" cy="372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811066" y="2106900"/>
            <a:ext cx="380999" cy="358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143447" y="3178183"/>
            <a:ext cx="474006" cy="784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638059" y="4675289"/>
            <a:ext cx="1114987" cy="840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1"/>
            <a:endCxn id="11" idx="3"/>
          </p:cNvCxnSpPr>
          <p:nvPr/>
        </p:nvCxnSpPr>
        <p:spPr>
          <a:xfrm flipH="1">
            <a:off x="3088536" y="4318942"/>
            <a:ext cx="469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" idx="3"/>
            <a:endCxn id="12" idx="1"/>
          </p:cNvCxnSpPr>
          <p:nvPr/>
        </p:nvCxnSpPr>
        <p:spPr>
          <a:xfrm>
            <a:off x="4786227" y="4318942"/>
            <a:ext cx="5883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" idx="2"/>
            <a:endCxn id="5" idx="0"/>
          </p:cNvCxnSpPr>
          <p:nvPr/>
        </p:nvCxnSpPr>
        <p:spPr>
          <a:xfrm>
            <a:off x="4172144" y="4675289"/>
            <a:ext cx="3922" cy="497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828065" y="3949148"/>
            <a:ext cx="1278026" cy="712694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Condition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2" idx="3"/>
            <a:endCxn id="10" idx="1"/>
          </p:cNvCxnSpPr>
          <p:nvPr/>
        </p:nvCxnSpPr>
        <p:spPr>
          <a:xfrm flipV="1">
            <a:off x="3422467" y="2765808"/>
            <a:ext cx="1171014" cy="5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9038863" y="5316265"/>
            <a:ext cx="1169894" cy="712694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Adverse Event</a:t>
            </a:r>
            <a:endParaRPr lang="en-US" dirty="0"/>
          </a:p>
        </p:txBody>
      </p:sp>
      <p:sp>
        <p:nvSpPr>
          <p:cNvPr id="89" name="Rounded Rectangle 88"/>
          <p:cNvSpPr/>
          <p:nvPr/>
        </p:nvSpPr>
        <p:spPr>
          <a:xfrm>
            <a:off x="6052491" y="5172830"/>
            <a:ext cx="1537447" cy="999564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Outcome</a:t>
            </a:r>
            <a:br>
              <a:rPr lang="en-US" dirty="0" smtClean="0"/>
            </a:br>
            <a:r>
              <a:rPr lang="en-US" dirty="0" smtClean="0"/>
              <a:t>(unintended </a:t>
            </a:r>
            <a:br>
              <a:rPr lang="en-US" dirty="0" smtClean="0"/>
            </a:br>
            <a:r>
              <a:rPr lang="en-US" dirty="0" smtClean="0"/>
              <a:t>reaction)</a:t>
            </a:r>
            <a:endParaRPr lang="en-US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4717870" y="4661842"/>
            <a:ext cx="1334621" cy="51098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7589938" y="4675289"/>
            <a:ext cx="637056" cy="49754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9" idx="3"/>
            <a:endCxn id="39" idx="1"/>
          </p:cNvCxnSpPr>
          <p:nvPr/>
        </p:nvCxnSpPr>
        <p:spPr>
          <a:xfrm>
            <a:off x="7589938" y="5672612"/>
            <a:ext cx="144892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9545" y="327818"/>
            <a:ext cx="4864553" cy="30634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45622"/>
            <a:ext cx="5214291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Experiment Process Factors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42169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2064296" y="267869"/>
            <a:ext cx="8043245" cy="1034029"/>
          </a:xfrm>
          <a:ln/>
        </p:spPr>
        <p:txBody>
          <a:bodyPr vert="horz" lIns="81646" tIns="42456" rIns="81646" bIns="42456" rtlCol="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 dirty="0"/>
              <a:t>Safety Report to Structured Data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92888" y="3539894"/>
            <a:ext cx="4310373" cy="998024"/>
          </a:xfrm>
          <a:ln/>
        </p:spPr>
        <p:txBody>
          <a:bodyPr vert="horz" lIns="91440" tIns="17603" rIns="91440" bIns="45720" rtlCol="0">
            <a:normAutofit/>
          </a:bodyPr>
          <a:lstStyle/>
          <a:p>
            <a:pPr marL="97932" indent="0"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</a:pPr>
            <a:r>
              <a:rPr lang="en-US" altLang="en-US" sz="1996" dirty="0"/>
              <a:t>Start with free text, subjected to NLP analysis and harmonized with Safety Template Model</a:t>
            </a: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580376" y="1335022"/>
            <a:ext cx="1160762" cy="745998"/>
          </a:xfrm>
          <a:prstGeom prst="roundRect">
            <a:avLst>
              <a:gd name="adj" fmla="val 190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55226" rIns="81646" bIns="40823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r>
              <a:rPr lang="en-US" altLang="en-US" sz="1633" dirty="0"/>
              <a:t>Text</a:t>
            </a: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4622880" y="1964368"/>
            <a:ext cx="1160762" cy="745998"/>
          </a:xfrm>
          <a:prstGeom prst="roundRect">
            <a:avLst>
              <a:gd name="adj" fmla="val 190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55226" rIns="81646" bIns="40823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r>
              <a:rPr lang="en-US" altLang="en-US" sz="1633"/>
              <a:t>Populated</a:t>
            </a:r>
          </a:p>
          <a:p>
            <a:r>
              <a:rPr lang="en-US" altLang="en-US" sz="1633"/>
              <a:t>Template</a:t>
            </a: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2383445" y="2546189"/>
            <a:ext cx="1160762" cy="745998"/>
          </a:xfrm>
          <a:prstGeom prst="roundRect">
            <a:avLst>
              <a:gd name="adj" fmla="val 190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55226" rIns="81646" bIns="40823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r>
              <a:rPr lang="en-US" altLang="en-US" sz="1633"/>
              <a:t>Template</a:t>
            </a: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2465533" y="1301898"/>
            <a:ext cx="1160762" cy="745998"/>
          </a:xfrm>
          <a:prstGeom prst="roundRect">
            <a:avLst>
              <a:gd name="adj" fmla="val 190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55226" rIns="81646" bIns="40823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r>
              <a:rPr lang="en-US" altLang="en-US" sz="1633"/>
              <a:t>Analyzed</a:t>
            </a:r>
          </a:p>
          <a:p>
            <a:r>
              <a:rPr lang="en-US" altLang="en-US" sz="1633"/>
              <a:t>Text</a:t>
            </a:r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1741138" y="1633132"/>
            <a:ext cx="807924" cy="1441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 flipV="1">
            <a:off x="3574450" y="2613876"/>
            <a:ext cx="1018187" cy="3600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81" name="Line 9"/>
          <p:cNvSpPr>
            <a:spLocks noChangeShapeType="1"/>
          </p:cNvSpPr>
          <p:nvPr/>
        </p:nvSpPr>
        <p:spPr bwMode="auto">
          <a:xfrm>
            <a:off x="3666619" y="1543843"/>
            <a:ext cx="956260" cy="58758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33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241" y="2710365"/>
            <a:ext cx="5927813" cy="378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896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983"/>
            <a:ext cx="12192000" cy="4032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41" y="365125"/>
            <a:ext cx="5829154" cy="21739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23733" y="365125"/>
            <a:ext cx="5004757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Discourse Representation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623733" y="1422958"/>
            <a:ext cx="4858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“An explosion occurred during an attempt to prepare </a:t>
            </a:r>
            <a:r>
              <a:rPr lang="en-US" dirty="0" err="1" smtClean="0"/>
              <a:t>bromoform</a:t>
            </a:r>
            <a:r>
              <a:rPr lang="en-US" dirty="0" smtClean="0"/>
              <a:t> from acetone by the </a:t>
            </a:r>
            <a:r>
              <a:rPr lang="en-US" dirty="0" err="1" smtClean="0"/>
              <a:t>haloform</a:t>
            </a:r>
            <a:r>
              <a:rPr lang="en-US" dirty="0" smtClean="0"/>
              <a:t> reaction.”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340658" y="6203576"/>
            <a:ext cx="252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Presutti</a:t>
            </a:r>
            <a:r>
              <a:rPr lang="en-US" dirty="0" smtClean="0"/>
              <a:t> et. al,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450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ge1image25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365125"/>
            <a:ext cx="58293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03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Hazardous Situation ODP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8450" y="1861344"/>
            <a:ext cx="9055100" cy="4279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9467" y="6069788"/>
            <a:ext cx="3623733" cy="38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Lawrynowicz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Lawniczak</a:t>
            </a:r>
            <a:r>
              <a:rPr lang="en-US" dirty="0"/>
              <a:t>. </a:t>
            </a:r>
            <a:r>
              <a:rPr lang="en-US" dirty="0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79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518" y="347196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Lab Safety Model for Reported Incidents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9991" y="1879413"/>
            <a:ext cx="84068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7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9760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63455" y="3216464"/>
            <a:ext cx="1346844" cy="1569660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Arial" charset="0"/>
                <a:ea typeface="Arial" charset="0"/>
                <a:cs typeface="Arial" charset="0"/>
              </a:rPr>
              <a:t>:-)</a:t>
            </a:r>
            <a:endParaRPr lang="en-US" sz="9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652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Support core questions in the risk assessment decision process</a:t>
            </a:r>
          </a:p>
          <a:p>
            <a:pPr lvl="1"/>
            <a:r>
              <a:rPr lang="en-US" dirty="0" smtClean="0"/>
              <a:t>Conceptual </a:t>
            </a:r>
            <a:r>
              <a:rPr lang="en-US" dirty="0"/>
              <a:t>analysis of research laboratory procedures </a:t>
            </a:r>
          </a:p>
          <a:p>
            <a:pPr lvl="1"/>
            <a:r>
              <a:rPr lang="en-US" dirty="0" smtClean="0"/>
              <a:t>Identification of prevention and mitigation controls for multiple hazard types</a:t>
            </a:r>
          </a:p>
          <a:p>
            <a:pPr lvl="1"/>
            <a:r>
              <a:rPr lang="en-US" dirty="0" smtClean="0"/>
              <a:t>Incident analysis including threats, consequences, and loss of control</a:t>
            </a:r>
          </a:p>
          <a:p>
            <a:r>
              <a:rPr lang="en-US" dirty="0" smtClean="0"/>
              <a:t>Annotate collections of chemical incident data and other text-based information relevant to chemical health and safety</a:t>
            </a:r>
          </a:p>
          <a:p>
            <a:r>
              <a:rPr lang="en-US" dirty="0" smtClean="0"/>
              <a:t>Support </a:t>
            </a:r>
            <a:r>
              <a:rPr lang="en-US" dirty="0"/>
              <a:t>use of hazard recognition and evaluation </a:t>
            </a:r>
            <a:r>
              <a:rPr lang="en-US" dirty="0" smtClean="0"/>
              <a:t>tools (RAMP)</a:t>
            </a:r>
          </a:p>
          <a:p>
            <a:r>
              <a:rPr lang="en-US" dirty="0" smtClean="0"/>
              <a:t>Inform templates for further reporting and build knowledge-base</a:t>
            </a:r>
          </a:p>
        </p:txBody>
      </p:sp>
    </p:spTree>
    <p:extLst>
      <p:ext uri="{BB962C8B-B14F-4D97-AF65-F5344CB8AC3E}">
        <p14:creationId xmlns:p14="http://schemas.microsoft.com/office/powerpoint/2010/main" val="208050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5000" cy="1325563"/>
          </a:xfrm>
        </p:spPr>
        <p:txBody>
          <a:bodyPr/>
          <a:lstStyle/>
          <a:p>
            <a:r>
              <a:rPr lang="en-US" dirty="0" smtClean="0"/>
              <a:t>Decision Process </a:t>
            </a:r>
            <a:r>
              <a:rPr lang="en-US" dirty="0"/>
              <a:t>F</a:t>
            </a:r>
            <a:r>
              <a:rPr lang="en-US" dirty="0" smtClean="0"/>
              <a:t>or </a:t>
            </a:r>
            <a:r>
              <a:rPr lang="en-US" dirty="0"/>
              <a:t>S</a:t>
            </a:r>
            <a:r>
              <a:rPr lang="en-US" dirty="0" smtClean="0"/>
              <a:t>afety </a:t>
            </a:r>
            <a:r>
              <a:rPr lang="en-US" dirty="0"/>
              <a:t>A</a:t>
            </a:r>
            <a:r>
              <a:rPr lang="en-US" dirty="0" smtClean="0"/>
              <a:t>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RAMP</a:t>
            </a:r>
            <a:r>
              <a:rPr lang="en-US" dirty="0" smtClean="0"/>
              <a:t>: goal is to identify what and how to implement safety controls (mitigation) for a particular chemical scenario: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R</a:t>
            </a:r>
            <a:r>
              <a:rPr lang="en-US" dirty="0" smtClean="0"/>
              <a:t>ecognize Hazards – chemical disposition, process (and players)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A</a:t>
            </a:r>
            <a:r>
              <a:rPr lang="en-US" dirty="0" smtClean="0"/>
              <a:t>ssess Risk – connecting factors (dispositions + process + conditions)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M</a:t>
            </a:r>
            <a:r>
              <a:rPr lang="en-US" dirty="0" smtClean="0"/>
              <a:t>anage Controls – determine equipment, procedures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P</a:t>
            </a:r>
            <a:r>
              <a:rPr lang="en-US" dirty="0" smtClean="0"/>
              <a:t>repare for Emergency – equipment, procedures, personnel</a:t>
            </a:r>
          </a:p>
        </p:txBody>
      </p:sp>
    </p:spTree>
    <p:extLst>
      <p:ext uri="{BB962C8B-B14F-4D97-AF65-F5344CB8AC3E}">
        <p14:creationId xmlns:p14="http://schemas.microsoft.com/office/powerpoint/2010/main" val="1929858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Core Chemical Safety Queries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dirty="0" smtClean="0"/>
              <a:t>substances </a:t>
            </a:r>
            <a:r>
              <a:rPr lang="en-US" dirty="0"/>
              <a:t>meet a given set of criteria for </a:t>
            </a:r>
            <a:r>
              <a:rPr lang="en-US" dirty="0" smtClean="0"/>
              <a:t>hazardous </a:t>
            </a:r>
            <a:r>
              <a:rPr lang="en-US" dirty="0"/>
              <a:t>properties?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the consequence of exposing one particular substance to another under a particular condition?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conditions and tasks are associated </a:t>
            </a:r>
            <a:r>
              <a:rPr lang="en-US" dirty="0" smtClean="0"/>
              <a:t>with leading to </a:t>
            </a:r>
            <a:r>
              <a:rPr lang="en-US" dirty="0" smtClean="0"/>
              <a:t>hazardous events for a given set of substances?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the exposure routes of substances </a:t>
            </a:r>
            <a:r>
              <a:rPr lang="en-US" dirty="0" smtClean="0"/>
              <a:t>and </a:t>
            </a:r>
            <a:r>
              <a:rPr lang="en-US" dirty="0" smtClean="0"/>
              <a:t>what controls protect </a:t>
            </a:r>
            <a:r>
              <a:rPr lang="en-US" dirty="0" smtClean="0"/>
              <a:t>from these types of exposure</a:t>
            </a:r>
            <a:r>
              <a:rPr lang="en-US" dirty="0" smtClean="0"/>
              <a:t>?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mitigation strategies could be used to ameliorate the effect of exposure to a particular hazard?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6181726"/>
            <a:ext cx="603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*based on ACS CCS Safety Advisory Panel core questions,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2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GOAL: associate patterns of these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47606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Arsine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C000"/>
                </a:solidFill>
              </a:rPr>
              <a:t>phosphine</a:t>
            </a:r>
            <a:r>
              <a:rPr lang="en-US" dirty="0" smtClean="0"/>
              <a:t>, and </a:t>
            </a:r>
            <a:r>
              <a:rPr lang="en-US" dirty="0" err="1" smtClean="0">
                <a:solidFill>
                  <a:srgbClr val="FFC000"/>
                </a:solidFill>
              </a:rPr>
              <a:t>tetraborane</a:t>
            </a:r>
            <a:r>
              <a:rPr lang="en-US" dirty="0" smtClean="0"/>
              <a:t> are all </a:t>
            </a:r>
            <a:r>
              <a:rPr lang="en-US" dirty="0" smtClean="0">
                <a:solidFill>
                  <a:srgbClr val="C00000"/>
                </a:solidFill>
              </a:rPr>
              <a:t>oxidized </a:t>
            </a:r>
            <a:r>
              <a:rPr lang="en-US" dirty="0" smtClean="0">
                <a:solidFill>
                  <a:srgbClr val="7030A0"/>
                </a:solidFill>
              </a:rPr>
              <a:t>explosively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dirty="0" smtClean="0">
                <a:solidFill>
                  <a:srgbClr val="00B050"/>
                </a:solidFill>
              </a:rPr>
              <a:t>fuming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nitric acid</a:t>
            </a:r>
            <a:r>
              <a:rPr lang="en-US" dirty="0" smtClean="0"/>
              <a:t>. 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Phosphine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C000"/>
                </a:solidFill>
              </a:rPr>
              <a:t>hydrogen sulfide</a:t>
            </a:r>
            <a:r>
              <a:rPr lang="en-US" dirty="0" smtClean="0"/>
              <a:t>, and </a:t>
            </a:r>
            <a:r>
              <a:rPr lang="en-US" dirty="0" err="1" smtClean="0">
                <a:solidFill>
                  <a:srgbClr val="FFC000"/>
                </a:solidFill>
              </a:rPr>
              <a:t>selenide</a:t>
            </a:r>
            <a:r>
              <a:rPr lang="en-US" dirty="0" smtClean="0"/>
              <a:t> all </a:t>
            </a:r>
            <a:r>
              <a:rPr lang="en-US" dirty="0" smtClean="0">
                <a:solidFill>
                  <a:srgbClr val="C00000"/>
                </a:solidFill>
              </a:rPr>
              <a:t>ignite</a:t>
            </a:r>
            <a:r>
              <a:rPr lang="en-US" dirty="0" smtClean="0"/>
              <a:t> when </a:t>
            </a:r>
            <a:r>
              <a:rPr lang="en-US" dirty="0" smtClean="0">
                <a:solidFill>
                  <a:srgbClr val="00B050"/>
                </a:solidFill>
              </a:rPr>
              <a:t>fuming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nitric acid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0070C0"/>
                </a:solidFill>
              </a:rPr>
              <a:t>dripped</a:t>
            </a:r>
            <a:r>
              <a:rPr lang="en-US" dirty="0" smtClean="0"/>
              <a:t> into the </a:t>
            </a:r>
            <a:r>
              <a:rPr lang="en-US" dirty="0" smtClean="0">
                <a:solidFill>
                  <a:srgbClr val="00B050"/>
                </a:solidFill>
              </a:rPr>
              <a:t>gas</a:t>
            </a:r>
            <a:r>
              <a:rPr lang="en-US" dirty="0" smtClean="0"/>
              <a:t>. 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Hydrogen telluride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ignites</a:t>
            </a:r>
            <a:r>
              <a:rPr lang="en-US" dirty="0"/>
              <a:t> </a:t>
            </a:r>
            <a:r>
              <a:rPr lang="en-US" dirty="0" smtClean="0"/>
              <a:t>with </a:t>
            </a:r>
            <a:r>
              <a:rPr lang="en-US" dirty="0">
                <a:solidFill>
                  <a:srgbClr val="00B050"/>
                </a:solidFill>
              </a:rPr>
              <a:t>cold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concentrated</a:t>
            </a:r>
            <a:r>
              <a:rPr lang="en-US" dirty="0"/>
              <a:t> </a:t>
            </a:r>
            <a:r>
              <a:rPr lang="en-US" dirty="0" smtClean="0">
                <a:solidFill>
                  <a:srgbClr val="FFC000"/>
                </a:solidFill>
              </a:rPr>
              <a:t>nitric acid</a:t>
            </a:r>
            <a:r>
              <a:rPr lang="en-US" dirty="0"/>
              <a:t>, sometimes </a:t>
            </a:r>
            <a:r>
              <a:rPr lang="en-US" dirty="0">
                <a:solidFill>
                  <a:srgbClr val="7030A0"/>
                </a:solidFill>
              </a:rPr>
              <a:t>exploding</a:t>
            </a:r>
            <a:r>
              <a:rPr lang="en-US" dirty="0" smtClean="0"/>
              <a:t>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754533" y="1825625"/>
            <a:ext cx="2599266" cy="350837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Substances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Outcomes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Consequences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Conditions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Operations </a:t>
            </a:r>
            <a:endParaRPr lang="en-US" dirty="0"/>
          </a:p>
          <a:p>
            <a:r>
              <a:rPr lang="en-US" dirty="0" smtClean="0"/>
              <a:t>Apparatus/</a:t>
            </a:r>
            <a:br>
              <a:rPr lang="en-US" dirty="0" smtClean="0"/>
            </a:br>
            <a:r>
              <a:rPr lang="en-US" dirty="0" smtClean="0"/>
              <a:t>equipment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23933" y="6176963"/>
            <a:ext cx="61298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pubchem.ncbi.nlm.nih.gov</a:t>
            </a:r>
            <a:r>
              <a:rPr lang="en-US" sz="2000" dirty="0"/>
              <a:t>/compound/</a:t>
            </a:r>
            <a:r>
              <a:rPr lang="en-US" sz="2000" dirty="0" err="1"/>
              <a:t>nitric_acid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528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 from Reported Incident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Arsine, phosphine, and </a:t>
            </a:r>
            <a:r>
              <a:rPr lang="en-US" dirty="0" err="1" smtClean="0"/>
              <a:t>tetraborane</a:t>
            </a:r>
            <a:r>
              <a:rPr lang="en-US" dirty="0" smtClean="0"/>
              <a:t> are all oxidized explosively by fuming nitric acid. 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Phosphine, hydrogen sulfide, and </a:t>
            </a:r>
            <a:r>
              <a:rPr lang="en-US" dirty="0" err="1" smtClean="0"/>
              <a:t>selenide</a:t>
            </a:r>
            <a:r>
              <a:rPr lang="en-US" dirty="0" smtClean="0"/>
              <a:t> all ignite when fuming nitric acid is dripped into the gas. 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Hydrogen telluride </a:t>
            </a:r>
            <a:r>
              <a:rPr lang="en-US" dirty="0"/>
              <a:t>ignites </a:t>
            </a:r>
            <a:r>
              <a:rPr lang="en-US" dirty="0" smtClean="0"/>
              <a:t>with </a:t>
            </a:r>
            <a:r>
              <a:rPr lang="en-US" dirty="0"/>
              <a:t>cold concentrated </a:t>
            </a:r>
            <a:r>
              <a:rPr lang="en-US" dirty="0" smtClean="0"/>
              <a:t>nitric acid</a:t>
            </a:r>
            <a:r>
              <a:rPr lang="en-US" dirty="0"/>
              <a:t>, sometimes exploding</a:t>
            </a:r>
            <a:r>
              <a:rPr lang="en-US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3933" y="6176963"/>
            <a:ext cx="61298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pubchem.ncbi.nlm.nih.gov</a:t>
            </a:r>
            <a:r>
              <a:rPr lang="en-US" sz="2000" dirty="0"/>
              <a:t>/compound/</a:t>
            </a:r>
            <a:r>
              <a:rPr lang="en-US" sz="2000" dirty="0" err="1"/>
              <a:t>nitric_acid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553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Chemical </a:t>
            </a:r>
            <a:r>
              <a:rPr lang="en-US" dirty="0" smtClean="0"/>
              <a:t>Procedure </a:t>
            </a:r>
            <a:r>
              <a:rPr lang="en-US" dirty="0" smtClean="0"/>
              <a:t>parser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6591" y="1825625"/>
            <a:ext cx="98188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374650"/>
            <a:ext cx="9766300" cy="6108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5099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9741</TotalTime>
  <Words>1085</Words>
  <Application>Microsoft Macintosh PowerPoint</Application>
  <PresentationFormat>Widescreen</PresentationFormat>
  <Paragraphs>163</Paragraphs>
  <Slides>20</Slides>
  <Notes>15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Microsoft YaHei</vt:lpstr>
      <vt:lpstr>Arial</vt:lpstr>
      <vt:lpstr>Office Theme</vt:lpstr>
      <vt:lpstr>Modeling Terminology  for Chemical Safety</vt:lpstr>
      <vt:lpstr>Lab Safety Model for Reported Incidents</vt:lpstr>
      <vt:lpstr>Use cases</vt:lpstr>
      <vt:lpstr>Decision Process For Safety Assessment</vt:lpstr>
      <vt:lpstr>Core Chemical Safety Queries</vt:lpstr>
      <vt:lpstr>GOAL: associate patterns of these factors</vt:lpstr>
      <vt:lpstr>Data from Reported Incident Strings</vt:lpstr>
      <vt:lpstr>Chemical Procedure parser</vt:lpstr>
      <vt:lpstr>PowerPoint Presentation</vt:lpstr>
      <vt:lpstr>PowerPoint Presentation</vt:lpstr>
      <vt:lpstr>PowerPoint Presentation</vt:lpstr>
      <vt:lpstr>PowerPoint Presentation</vt:lpstr>
      <vt:lpstr>Modifying the   Hazardous Situation Ontology Design Pattern</vt:lpstr>
      <vt:lpstr>Lab Safety Model for Reported Incidents</vt:lpstr>
      <vt:lpstr>Experiment Process Factors</vt:lpstr>
      <vt:lpstr>Safety Report to Structured Data</vt:lpstr>
      <vt:lpstr>Discourse Representation</vt:lpstr>
      <vt:lpstr>PowerPoint Presentation</vt:lpstr>
      <vt:lpstr>Hazardous Situation ODP</vt:lpstr>
      <vt:lpstr>What next?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Terminology  for Chemical Safety</dc:title>
  <dc:subject/>
  <dc:creator>Leah Rae McEwen</dc:creator>
  <cp:keywords/>
  <dc:description/>
  <cp:lastModifiedBy>Leah Rae McEwen</cp:lastModifiedBy>
  <cp:revision>34</cp:revision>
  <dcterms:created xsi:type="dcterms:W3CDTF">2017-03-30T07:04:05Z</dcterms:created>
  <dcterms:modified xsi:type="dcterms:W3CDTF">2017-11-28T15:07:46Z</dcterms:modified>
  <cp:category/>
</cp:coreProperties>
</file>